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6" r:id="rId5"/>
    <p:sldId id="259" r:id="rId6"/>
    <p:sldId id="277" r:id="rId7"/>
    <p:sldId id="278" r:id="rId8"/>
    <p:sldId id="260" r:id="rId9"/>
    <p:sldId id="279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1" r:id="rId19"/>
    <p:sldId id="283" r:id="rId20"/>
    <p:sldId id="284" r:id="rId21"/>
    <p:sldId id="287" r:id="rId22"/>
    <p:sldId id="286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66CAC-F200-489B-B087-193D6B54167A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BC91-F44E-447B-B001-A785414D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B8CB-C864-40A9-9CB1-48DEA7BA9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2A85B-825A-4A21-BC37-FDB3D9317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D69F-B687-4B4A-92C5-7C78E9ED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F79E-8B18-4667-8294-91C078E6CF2F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1D4D-F824-470C-8195-E51A88D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7E3CC-CB54-46B0-9AE6-EE480CD2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6D49-FB94-47D9-A799-18B2468C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D97D-0A98-4767-A495-EA8E4C893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2B7F-D355-4C84-826B-495BF742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4546-5320-4CCE-B677-24BC1D61677C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73DED-81F5-45FE-A453-520DA33F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FCF4-A883-427E-B775-AF860DFE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1D4FD-4E73-450D-BE2E-EF9117A22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EA5AD-8660-41C6-8E8C-C89488A92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4AD3-9F57-47F1-A156-E2981B1D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646E-29A1-405D-B460-2C1FC81ACDE7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4299-A2E5-4895-AE14-32D165BB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DE515-56CE-4CFE-93E8-8686D031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5904-1A01-444F-8E60-670B912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496D-35AC-46C7-93FC-C7899035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0377C-5904-4894-88E8-5A7E3F1A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F0CD-9223-4775-8B34-98588929EEA1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7B3CC-ACA0-4301-8A3A-18BCDF70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5C26B-2D59-42D7-A1F3-302E1FDA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02CE-E18C-4939-A535-A5376396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B3067-8F81-4CFD-B888-FE3D23C7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82CEF-3EF6-4D00-AE5F-27F9FC7F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5357-0489-4B83-A3A4-BFDF6F225BBB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72B29-4F7F-4907-A726-D2FA4032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2516-6D75-4EE7-B106-65808171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856E-2C5D-410F-8418-40D65D40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A281C-4910-4C85-B298-5C8226F53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EB5AC-3222-41BE-AE05-EFE34C0D3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CB68A-9A6A-4A5C-A5B5-442D05FE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4ABE-CD59-46B1-BF77-16A3B725AF7B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CB1A-D7D0-4C25-81D6-57891465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A7FDE-E472-441A-9544-227E0CC0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A98E-F8F0-4B93-8BB7-51E2003A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31678-4FDF-4E3B-A040-A9BE62DA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7A4D1-8CBA-43B9-9F56-0F98CC463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06EF7-8035-4316-82C3-97A8D334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768A7-9C1D-4F27-AA7E-4608D2EB1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6A9AC-8B5C-4FC8-AB46-99D809FD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F986-4D3F-4E62-99DD-3E5103D1EDEF}" type="datetime1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10A1F-8EB6-4692-9551-9A0786C2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73714-8603-4091-9389-871A665D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22AE-6105-4504-AF89-EED9E116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35A65-E087-4A28-ADD9-ECEBB3F1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AE-21AD-4A6E-BE91-BB62DF629133}" type="datetime1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AC97-F8AB-40EC-9064-F4A5FEDE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5133E-9AC7-4389-8F79-8741DB9A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DF0DE-2955-480F-B836-A562C471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F6A9-6BEF-42C0-BA46-FE97F69138C2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D86F5-13B3-44BB-81D4-562FC6B5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6D65-9F57-46DF-A5A1-1D87F977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E21-19E3-49AA-BF20-D2AD3E1B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2ABD-117F-42F4-92E0-87F899D28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8B21C-E6BB-440F-B45A-C52E194AE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EE91-2C98-4F84-A0C2-18D797A3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6BB-55AC-4D73-894A-4C0E306894AA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80241-6DF4-48AA-8972-19B5AB14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25E81-E898-47BC-9188-2A6A9881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9456-7A0C-4F7E-8BD2-F8177F30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A07F7-6328-4A66-8686-B70D130E6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6A495-125F-48D0-B21D-EEC6CF3A4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8E242-8062-46FF-A520-4331FBA7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9A70-84FF-4E95-BC4F-FCC600A59098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A2002-9959-4C3E-97A4-C3722824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98123-4ABF-442B-8C77-141BB66B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7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2A6C0-1853-4EE6-B8F9-0C4A0DEF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52A16-813D-4409-9C2A-7EC290623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61262-A35B-4F04-83E5-2DEBB5B2A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4779-0CB9-4D37-B44A-2FA586F1BCDE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FD6D6-19A5-481B-BE87-17495C7F0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70298-05D5-47C0-9C04-217E8DE3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20E3-CD67-4BDF-82DB-3D5FCA5A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50DA-BEBF-409D-961B-45BD8515E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Buffers and Titrations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31A27-2DE5-49F5-B4D1-D524AD60F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of 10/22/18-10/26/18</a:t>
            </a:r>
          </a:p>
          <a:p>
            <a:r>
              <a:rPr lang="en-US" dirty="0"/>
              <a:t>Geoff Geberth</a:t>
            </a:r>
          </a:p>
        </p:txBody>
      </p:sp>
    </p:spTree>
    <p:extLst>
      <p:ext uri="{BB962C8B-B14F-4D97-AF65-F5344CB8AC3E}">
        <p14:creationId xmlns:p14="http://schemas.microsoft.com/office/powerpoint/2010/main" val="151397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756D-A61D-43C7-9DFE-844BE4AC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H-H practice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9BB2D-4340-4DAE-8235-F27794540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would you prepare an NH</a:t>
                </a:r>
                <a:r>
                  <a:rPr lang="en-US" baseline="-25000" dirty="0"/>
                  <a:t>4</a:t>
                </a:r>
                <a:r>
                  <a:rPr lang="en-US" dirty="0"/>
                  <a:t>Cl-NH</a:t>
                </a:r>
                <a:r>
                  <a:rPr lang="en-US" baseline="-25000" dirty="0"/>
                  <a:t>3</a:t>
                </a:r>
                <a:r>
                  <a:rPr lang="en-US" dirty="0"/>
                  <a:t> buffer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=1.8∗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pH of 9?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𝑏𝑎𝑠𝑒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𝑎𝑐𝑖𝑑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9.25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−.25</m:t>
                        </m:r>
                      </m:sup>
                    </m:sSup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=.56</m:t>
                    </m:r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r>
                  <a:rPr lang="en-US" dirty="0">
                    <a:highlight>
                      <a:srgbClr val="FFFF00"/>
                    </a:highlight>
                  </a:rPr>
                  <a:t>For every 1 mole of NH</a:t>
                </a:r>
                <a:r>
                  <a:rPr lang="en-US" baseline="-25000" dirty="0">
                    <a:highlight>
                      <a:srgbClr val="FFFF00"/>
                    </a:highlight>
                  </a:rPr>
                  <a:t>4</a:t>
                </a:r>
                <a:r>
                  <a:rPr lang="en-US" dirty="0">
                    <a:highlight>
                      <a:srgbClr val="FFFF00"/>
                    </a:highlight>
                  </a:rPr>
                  <a:t>Cl salt, we need .56 moles of NH</a:t>
                </a:r>
                <a:r>
                  <a:rPr lang="en-US" baseline="-25000" dirty="0">
                    <a:highlight>
                      <a:srgbClr val="FFFF00"/>
                    </a:highlight>
                  </a:rPr>
                  <a:t>3</a:t>
                </a:r>
                <a:endParaRPr lang="en-US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9BB2D-4340-4DAE-8235-F27794540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9138A-81B1-49EE-9754-C49D3314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4717-499F-436F-B472-F0194A8A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99EB-34A3-4C3C-B210-FD26EB5A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  procedure in which a strong acid/base of accurate concentration is added stepwise in small amounts (aliquots) to incrementally neutralize a solution</a:t>
            </a:r>
          </a:p>
          <a:p>
            <a:r>
              <a:rPr lang="en-US" dirty="0"/>
              <a:t>Performed to either determine K or measure the concentration of an unknown</a:t>
            </a:r>
          </a:p>
          <a:p>
            <a:r>
              <a:rPr lang="en-US" dirty="0"/>
              <a:t>Other definitions</a:t>
            </a:r>
          </a:p>
          <a:p>
            <a:pPr lvl="1"/>
            <a:r>
              <a:rPr lang="en-US" dirty="0"/>
              <a:t>Analyte-  the “unknown” solution for which you would like to know the concentration (the stuff in the beaker)</a:t>
            </a:r>
          </a:p>
          <a:p>
            <a:pPr lvl="1"/>
            <a:r>
              <a:rPr lang="en-US" dirty="0"/>
              <a:t>Titrant- the “known” solution which you are using to determine the unknown (the stuff in the burette)</a:t>
            </a:r>
          </a:p>
          <a:p>
            <a:pPr lvl="1"/>
            <a:r>
              <a:rPr lang="en-US" dirty="0"/>
              <a:t>Indicator-  compound that changes the color of the solution used to determine when the pH has undergone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30B4-F7D6-4252-8CEE-F587FC4A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4950-39A7-43B9-A66E-296B4A12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D178-A426-41D7-A025-4BD9AD3F3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Equivalence point-  point at which the number of moles of added titrant are equal to the moles of acid or base in the analyte solution</a:t>
            </a:r>
          </a:p>
          <a:p>
            <a:r>
              <a:rPr lang="en-US" dirty="0"/>
              <a:t>Half equivalence point- point at which exactly half of the original analyte has been neutralized (pH = </a:t>
            </a:r>
            <a:r>
              <a:rPr lang="en-US" dirty="0" err="1"/>
              <a:t>pKa</a:t>
            </a:r>
            <a:r>
              <a:rPr lang="en-US" dirty="0"/>
              <a:t> at this point)</a:t>
            </a:r>
          </a:p>
          <a:p>
            <a:r>
              <a:rPr lang="en-US" dirty="0"/>
              <a:t>End point- point at which an indicator changes color, signaling the stop of the titration </a:t>
            </a:r>
          </a:p>
          <a:p>
            <a:pPr lvl="1"/>
            <a:r>
              <a:rPr lang="en-US" dirty="0"/>
              <a:t>Dependent on the indicator chosen</a:t>
            </a:r>
          </a:p>
          <a:p>
            <a:pPr lvl="1"/>
            <a:r>
              <a:rPr lang="en-US" dirty="0"/>
              <a:t>Proper selection of indicator matches end point with equivalence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E181C-4891-4C76-8051-ADFDB048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E72A-A651-4397-A171-A4F0F3B2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E634-6EBD-4E32-8803-ABDD7B380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3232" cy="4351338"/>
          </a:xfrm>
        </p:spPr>
        <p:txBody>
          <a:bodyPr/>
          <a:lstStyle/>
          <a:p>
            <a:r>
              <a:rPr lang="en-US" dirty="0"/>
              <a:t>Special types of weak acids or bases that have different colors when protonated or deprotonated</a:t>
            </a:r>
          </a:p>
          <a:p>
            <a:r>
              <a:rPr lang="en-US" dirty="0"/>
              <a:t>Only requires 1-2 drops to be visible</a:t>
            </a:r>
          </a:p>
          <a:p>
            <a:pPr lvl="1"/>
            <a:r>
              <a:rPr lang="en-US" dirty="0"/>
              <a:t>Doesn’t impact pH or overall concentration because quantity is so minute</a:t>
            </a:r>
          </a:p>
          <a:p>
            <a:r>
              <a:rPr lang="en-US" dirty="0"/>
              <a:t>Approximate range is ±1 off the </a:t>
            </a:r>
            <a:r>
              <a:rPr lang="en-US" dirty="0" err="1"/>
              <a:t>pKa</a:t>
            </a:r>
            <a:endParaRPr lang="en-US" dirty="0"/>
          </a:p>
          <a:p>
            <a:pPr lvl="1"/>
            <a:r>
              <a:rPr lang="en-US" dirty="0"/>
              <a:t>Center of range is pH = </a:t>
            </a:r>
            <a:r>
              <a:rPr lang="en-US" dirty="0" err="1"/>
              <a:t>pKa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E5796-5DFD-49FA-97AC-9CB13478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33" y="2069011"/>
            <a:ext cx="5503676" cy="42428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A6F5-5D4B-46D7-A542-5603B2D5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2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BA1E-242C-4988-9E87-4583C03D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Protonated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0671-F56E-4797-A04D-327D3F14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find a molecule in solution, does it have a particular proton attached, or is the proton free in solution?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6E0A9-F30B-4AEE-82A7-D264A396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52" y="2646240"/>
            <a:ext cx="8319727" cy="20224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25720-4EF3-4B65-A39A-A5E84BA9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7119-38D0-4A2F-BA79-07A69EEA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Polyprotic acids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CF3950-49AF-44BA-98DB-B658D30F7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Acids with more than one acidic proton</a:t>
                </a:r>
              </a:p>
              <a:p>
                <a:pPr lvl="1"/>
                <a:r>
                  <a:rPr lang="en-US" dirty="0"/>
                  <a:t>Each proton has its own equilibrium (multiple Ka’s)</a:t>
                </a:r>
              </a:p>
              <a:p>
                <a:pPr lvl="1"/>
                <a:r>
                  <a:rPr lang="en-US" dirty="0"/>
                  <a:t>One proton comes off completely before the next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baseline="-25000" dirty="0"/>
                  <a:t>3</a:t>
                </a:r>
                <a:r>
                  <a:rPr lang="en-US" dirty="0"/>
                  <a:t>PO</a:t>
                </a:r>
                <a:r>
                  <a:rPr lang="en-US" baseline="-25000" dirty="0"/>
                  <a:t>4</a:t>
                </a:r>
                <a:r>
                  <a:rPr lang="en-US" dirty="0"/>
                  <a:t> is a great example</a:t>
                </a:r>
              </a:p>
              <a:p>
                <a:r>
                  <a:rPr lang="en-US" dirty="0"/>
                  <a:t>Fraction of species diagram for diprotic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 able to do this for up to 6 protons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CF3950-49AF-44BA-98DB-B658D30F7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BBD819-B7D7-4181-B745-8F8E5BB1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44" y="3188677"/>
            <a:ext cx="5349056" cy="36693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EE380-4EFF-42AC-A9EF-D065F55F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76B8-75D8-4573-9FF7-A16B631B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Titration curve for a polyprotic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632E8-D133-42C4-A2EF-5AF4489926C3}"/>
              </a:ext>
            </a:extLst>
          </p:cNvPr>
          <p:cNvSpPr/>
          <p:nvPr/>
        </p:nvSpPr>
        <p:spPr>
          <a:xfrm>
            <a:off x="2999873" y="1411705"/>
            <a:ext cx="6224337" cy="522655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4F6E3A0-CB39-40BC-AA78-86F65AC45BCE}"/>
              </a:ext>
            </a:extLst>
          </p:cNvPr>
          <p:cNvCxnSpPr>
            <a:cxnSpLocks/>
          </p:cNvCxnSpPr>
          <p:nvPr/>
        </p:nvCxnSpPr>
        <p:spPr>
          <a:xfrm flipV="1">
            <a:off x="2999874" y="4748463"/>
            <a:ext cx="1700463" cy="1556084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5896AE3-DEB0-47DD-9A39-7B739C24BAB9}"/>
              </a:ext>
            </a:extLst>
          </p:cNvPr>
          <p:cNvCxnSpPr>
            <a:cxnSpLocks/>
          </p:cNvCxnSpPr>
          <p:nvPr/>
        </p:nvCxnSpPr>
        <p:spPr>
          <a:xfrm flipV="1">
            <a:off x="4700337" y="3192379"/>
            <a:ext cx="1700463" cy="1556084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D125B2-0563-4B73-9A7B-1839C5FA0D37}"/>
              </a:ext>
            </a:extLst>
          </p:cNvPr>
          <p:cNvGrpSpPr/>
          <p:nvPr/>
        </p:nvGrpSpPr>
        <p:grpSpPr>
          <a:xfrm>
            <a:off x="6368716" y="1512845"/>
            <a:ext cx="2791327" cy="1679534"/>
            <a:chOff x="6368716" y="1512845"/>
            <a:chExt cx="2791327" cy="1679534"/>
          </a:xfrm>
        </p:grpSpPr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9D9B372F-0339-49EB-9B5D-29652421CA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8716" y="1636295"/>
              <a:ext cx="1700463" cy="1556084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F94301-FDA9-4D94-8947-4E34B8DA3A76}"/>
                </a:ext>
              </a:extLst>
            </p:cNvPr>
            <p:cNvCxnSpPr/>
            <p:nvPr/>
          </p:nvCxnSpPr>
          <p:spPr>
            <a:xfrm flipV="1">
              <a:off x="8069179" y="1512845"/>
              <a:ext cx="1090864" cy="1234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D3FE63-8922-49C7-827A-58890D34F5F0}"/>
              </a:ext>
            </a:extLst>
          </p:cNvPr>
          <p:cNvSpPr txBox="1"/>
          <p:nvPr/>
        </p:nvSpPr>
        <p:spPr>
          <a:xfrm>
            <a:off x="1876927" y="3301843"/>
            <a:ext cx="123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7F9-3010-42E3-9433-E7D265382675}"/>
              </a:ext>
            </a:extLst>
          </p:cNvPr>
          <p:cNvSpPr txBox="1"/>
          <p:nvPr/>
        </p:nvSpPr>
        <p:spPr>
          <a:xfrm>
            <a:off x="224591" y="6031210"/>
            <a:ext cx="288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mL NaOH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3E9A5-BC83-4915-9416-0547A9C14742}"/>
              </a:ext>
            </a:extLst>
          </p:cNvPr>
          <p:cNvSpPr txBox="1"/>
          <p:nvPr/>
        </p:nvSpPr>
        <p:spPr>
          <a:xfrm>
            <a:off x="3850105" y="5370194"/>
            <a:ext cx="89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Proton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4C9D5-AA76-4358-AD50-EF9EBE20AD43}"/>
              </a:ext>
            </a:extLst>
          </p:cNvPr>
          <p:cNvSpPr txBox="1"/>
          <p:nvPr/>
        </p:nvSpPr>
        <p:spPr>
          <a:xfrm>
            <a:off x="7267074" y="2305885"/>
            <a:ext cx="89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Proton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FF91D-19E5-4613-89FF-43F4CF8AE6B6}"/>
              </a:ext>
            </a:extLst>
          </p:cNvPr>
          <p:cNvSpPr txBox="1"/>
          <p:nvPr/>
        </p:nvSpPr>
        <p:spPr>
          <a:xfrm>
            <a:off x="5622758" y="3701814"/>
            <a:ext cx="89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Proton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EBFE1F-3191-427E-A003-3BF3D04E49DF}"/>
              </a:ext>
            </a:extLst>
          </p:cNvPr>
          <p:cNvSpPr txBox="1"/>
          <p:nvPr/>
        </p:nvSpPr>
        <p:spPr>
          <a:xfrm>
            <a:off x="8293769" y="1642044"/>
            <a:ext cx="89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XS 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71616-42C5-4BC9-B0EC-B0A08DB6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long titration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Calculate the pH after the addition of each of the following volumes of base:</a:t>
                </a:r>
              </a:p>
              <a:p>
                <a:r>
                  <a:rPr lang="en-US" dirty="0"/>
                  <a:t>10 mL</a:t>
                </a:r>
              </a:p>
              <a:p>
                <a:r>
                  <a:rPr lang="en-US" dirty="0"/>
                  <a:t>25 mL</a:t>
                </a:r>
              </a:p>
              <a:p>
                <a:r>
                  <a:rPr lang="en-US" dirty="0"/>
                  <a:t>50 mL</a:t>
                </a:r>
              </a:p>
              <a:p>
                <a:r>
                  <a:rPr lang="en-US" dirty="0"/>
                  <a:t>75 mL</a:t>
                </a:r>
              </a:p>
              <a:p>
                <a:r>
                  <a:rPr lang="en-US" dirty="0"/>
                  <a:t>100 mL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4D0E7-FD8F-45CD-8856-F65972ED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340"/>
            <a:ext cx="10515600" cy="1325563"/>
          </a:xfrm>
        </p:spPr>
        <p:txBody>
          <a:bodyPr/>
          <a:lstStyle/>
          <a:p>
            <a:r>
              <a:rPr lang="en-US" dirty="0"/>
              <a:t>A long titration problem (10 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∗ .100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𝑚𝑚𝑜𝑙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=1.00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𝑁𝑎𝑂𝐻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𝑎𝑑𝑑𝑒𝑑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𝑝𝑟𝑜𝑑𝑢𝑐𝑒𝑑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∗.100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𝑚𝑚𝑜𝑙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=5.00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𝑁𝑎𝑂𝐻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=4.00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𝑚𝑚𝑜𝑙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after neutralizing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4.00 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𝑚𝑚𝑜𝑙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=6.67x10</a:t>
                </a:r>
                <a:r>
                  <a:rPr lang="en-US" baseline="30000" dirty="0"/>
                  <a:t>-2</a:t>
                </a:r>
                <a:r>
                  <a:rPr lang="en-US" dirty="0"/>
                  <a:t> M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.00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𝑚𝑚𝑜𝑙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=1.67x10</a:t>
                </a:r>
                <a:r>
                  <a:rPr lang="en-US" baseline="30000" dirty="0"/>
                  <a:t>-2</a:t>
                </a:r>
                <a:r>
                  <a:rPr lang="en-US" dirty="0"/>
                  <a:t> 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𝐻𝐴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=</a:t>
                </a:r>
                <a:r>
                  <a:rPr lang="en-US" dirty="0">
                    <a:highlight>
                      <a:srgbClr val="FFFF00"/>
                    </a:highlight>
                  </a:rPr>
                  <a:t>1.74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  <a:blipFill>
                <a:blip r:embed="rId2"/>
                <a:stretch>
                  <a:fillRect l="-83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9DE56-175B-433C-BB54-5ED2B9B1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340"/>
            <a:ext cx="10515600" cy="1325563"/>
          </a:xfrm>
        </p:spPr>
        <p:txBody>
          <a:bodyPr/>
          <a:lstStyle/>
          <a:p>
            <a:r>
              <a:rPr lang="en-US" dirty="0"/>
              <a:t>A long titration problem (25 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</a:t>
                </a:r>
              </a:p>
              <a:p>
                <a:pPr marL="0" indent="0">
                  <a:buNone/>
                </a:pPr>
                <a:r>
                  <a:rPr lang="en-US" dirty="0"/>
                  <a:t>This is halfway to the first equivalence point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=2.34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  <a:blipFill>
                <a:blip r:embed="rId2"/>
                <a:stretch>
                  <a:fillRect l="-1097" t="-1735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D5CAC4A-8295-40EC-A334-FF1DC4F5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72" y="3188678"/>
            <a:ext cx="5349056" cy="366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7F4950-3376-4A32-A24A-EC533C3AA3E5}"/>
              </a:ext>
            </a:extLst>
          </p:cNvPr>
          <p:cNvSpPr txBox="1"/>
          <p:nvPr/>
        </p:nvSpPr>
        <p:spPr>
          <a:xfrm>
            <a:off x="4613945" y="3188678"/>
            <a:ext cx="8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68954-587C-4DDB-9136-E6FC3B63C721}"/>
              </a:ext>
            </a:extLst>
          </p:cNvPr>
          <p:cNvSpPr txBox="1"/>
          <p:nvPr/>
        </p:nvSpPr>
        <p:spPr>
          <a:xfrm>
            <a:off x="6435754" y="3239982"/>
            <a:ext cx="8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A1974-1037-4B87-9522-989DC8D819BA}"/>
              </a:ext>
            </a:extLst>
          </p:cNvPr>
          <p:cNvSpPr txBox="1"/>
          <p:nvPr/>
        </p:nvSpPr>
        <p:spPr>
          <a:xfrm>
            <a:off x="7833919" y="3216492"/>
            <a:ext cx="8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1-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F5631A-B2D7-4A05-A044-310FEFA6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F1C9-8059-407D-B235-18EC019D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acid and base eqns. and </a:t>
            </a:r>
            <a:r>
              <a:rPr lang="en-US" dirty="0" err="1"/>
              <a:t>defs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A2B507-9B0F-4912-A08B-08445A40E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430" y="1825625"/>
            <a:ext cx="9593139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74CD3-DD17-4D3B-ACE7-8ED2BC21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340"/>
            <a:ext cx="10515600" cy="1325563"/>
          </a:xfrm>
        </p:spPr>
        <p:txBody>
          <a:bodyPr/>
          <a:lstStyle/>
          <a:p>
            <a:r>
              <a:rPr lang="en-US" dirty="0"/>
              <a:t>A long titration problem (50 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At the first equivalence point we get: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6.02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en-US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en-US" b="1" dirty="0"/>
                  <a:t>This can be derived by looking at the definitions of K, but you haven’t yet discussed this in class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  <a:blipFill>
                <a:blip r:embed="rId2"/>
                <a:stretch>
                  <a:fillRect l="-1097" t="-1735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5E2BB-D28A-4D71-888F-48AE4061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0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340"/>
            <a:ext cx="10515600" cy="1325563"/>
          </a:xfrm>
        </p:spPr>
        <p:txBody>
          <a:bodyPr/>
          <a:lstStyle/>
          <a:p>
            <a:r>
              <a:rPr lang="en-US" dirty="0"/>
              <a:t>A long titration problem (75 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</a:t>
                </a:r>
              </a:p>
              <a:p>
                <a:pPr marL="0" indent="0">
                  <a:buNone/>
                </a:pPr>
                <a:r>
                  <a:rPr lang="en-US" dirty="0"/>
                  <a:t>This is halfway between the first and second equivalence points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=9.70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  <a:blipFill>
                <a:blip r:embed="rId2"/>
                <a:stretch>
                  <a:fillRect l="-1097" t="-1735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C0905C-DBF7-4838-92C5-C1113B86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72" y="3188678"/>
            <a:ext cx="5349056" cy="366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E3280-ABDD-4D95-AA47-E85AE2A1E8E4}"/>
              </a:ext>
            </a:extLst>
          </p:cNvPr>
          <p:cNvSpPr txBox="1"/>
          <p:nvPr/>
        </p:nvSpPr>
        <p:spPr>
          <a:xfrm>
            <a:off x="4613945" y="3188678"/>
            <a:ext cx="8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A2FC0-5D14-4DF4-BC26-6B503EF18E20}"/>
              </a:ext>
            </a:extLst>
          </p:cNvPr>
          <p:cNvSpPr txBox="1"/>
          <p:nvPr/>
        </p:nvSpPr>
        <p:spPr>
          <a:xfrm>
            <a:off x="6435754" y="3239982"/>
            <a:ext cx="8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7C3F8-02B5-4EF8-8BC8-C76BE0AC5B44}"/>
              </a:ext>
            </a:extLst>
          </p:cNvPr>
          <p:cNvSpPr txBox="1"/>
          <p:nvPr/>
        </p:nvSpPr>
        <p:spPr>
          <a:xfrm>
            <a:off x="7833919" y="3216492"/>
            <a:ext cx="84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1-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6623F9-A41E-4DE0-92DD-7E90E4BC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340"/>
            <a:ext cx="10515600" cy="1325563"/>
          </a:xfrm>
        </p:spPr>
        <p:txBody>
          <a:bodyPr/>
          <a:lstStyle/>
          <a:p>
            <a:r>
              <a:rPr lang="en-US" dirty="0"/>
              <a:t>A long titration problem (100 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</a:t>
                </a:r>
              </a:p>
              <a:p>
                <a:pPr marL="0" indent="0">
                  <a:buNone/>
                </a:pPr>
                <a:r>
                  <a:rPr lang="en-US" dirty="0"/>
                  <a:t>At the second equivalence point, only the basic salt, </a:t>
                </a:r>
                <a:r>
                  <a:rPr lang="en-US" dirty="0" err="1"/>
                  <a:t>NaA</a:t>
                </a:r>
                <a:r>
                  <a:rPr lang="en-US" dirty="0"/>
                  <a:t>, is in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=5.0∗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=50.0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∗0.100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𝑚𝑚𝑜𝑙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50.0 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+100.0 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=3.3∗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  <a:blipFill>
                <a:blip r:embed="rId2"/>
                <a:stretch>
                  <a:fillRect l="-1097" t="-1735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16BAF-FC7E-472A-9988-5789F6FC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340"/>
            <a:ext cx="10515600" cy="1325563"/>
          </a:xfrm>
        </p:spPr>
        <p:txBody>
          <a:bodyPr/>
          <a:lstStyle/>
          <a:p>
            <a:r>
              <a:rPr lang="en-US" dirty="0"/>
              <a:t>A long titration problem (100 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0.033−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0.033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=1.3∗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  <a:blipFill>
                <a:blip r:embed="rId2"/>
                <a:stretch>
                  <a:fillRect l="-940" t="-1735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8BD182-D9E5-4CDE-9C31-8E411E5EF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20507"/>
              </p:ext>
            </p:extLst>
          </p:nvPr>
        </p:nvGraphicFramePr>
        <p:xfrm>
          <a:off x="2032000" y="207001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031745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1628472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695192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57027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0455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30000" dirty="0"/>
                        <a:t>- </a:t>
                      </a: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aq</a:t>
                      </a:r>
                      <a:r>
                        <a:rPr lang="en-US" baseline="0" dirty="0"/>
                        <a:t>)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 (l) &lt;-&gt;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 (</a:t>
                      </a:r>
                      <a:r>
                        <a:rPr lang="en-US" dirty="0" err="1"/>
                        <a:t>aq</a:t>
                      </a:r>
                      <a:r>
                        <a:rPr lang="en-US" dirty="0"/>
                        <a:t>)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OH</a:t>
                      </a:r>
                      <a:r>
                        <a:rPr lang="en-US" baseline="30000" dirty="0"/>
                        <a:t>-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aq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8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68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5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0.033 -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3645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113C9F8-2EA6-425A-9E5B-D651AEDB2E80}"/>
              </a:ext>
            </a:extLst>
          </p:cNvPr>
          <p:cNvSpPr/>
          <p:nvPr/>
        </p:nvSpPr>
        <p:spPr>
          <a:xfrm>
            <a:off x="3797559" y="2481943"/>
            <a:ext cx="5999584" cy="1071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82B3A-790F-4FFA-98E7-4DE92520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76C-56A3-4FD6-AE49-F45D650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340"/>
            <a:ext cx="10515600" cy="1325563"/>
          </a:xfrm>
        </p:spPr>
        <p:txBody>
          <a:bodyPr/>
          <a:lstStyle/>
          <a:p>
            <a:r>
              <a:rPr lang="en-US" dirty="0"/>
              <a:t>A long titration problem (100 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the titration of 50.0 mL of a .1 M solution of the protonated form of the amino acid </a:t>
                </a:r>
                <a:r>
                  <a:rPr lang="en-US" dirty="0" err="1"/>
                  <a:t>analine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=2.0∗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.1 M NaOH.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=1.3∗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=7.7∗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=11.11</m:t>
                        </m:r>
                      </m:e>
                    </m:func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50EFE-41A1-40A6-9BF2-0EE0609AF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565991"/>
                <a:ext cx="11672596" cy="5974767"/>
              </a:xfrm>
              <a:blipFill>
                <a:blip r:embed="rId2"/>
                <a:stretch>
                  <a:fillRect l="-940" t="-1735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8BD182-D9E5-4CDE-9C31-8E411E5EF06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07001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031745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1628472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695192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57027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0455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30000" dirty="0"/>
                        <a:t>- </a:t>
                      </a: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aq</a:t>
                      </a:r>
                      <a:r>
                        <a:rPr lang="en-US" baseline="0" dirty="0"/>
                        <a:t>)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 (l) &lt;-&gt;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 (</a:t>
                      </a:r>
                      <a:r>
                        <a:rPr lang="en-US" dirty="0" err="1"/>
                        <a:t>aq</a:t>
                      </a:r>
                      <a:r>
                        <a:rPr lang="en-US" dirty="0"/>
                        <a:t>)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OH</a:t>
                      </a:r>
                      <a:r>
                        <a:rPr lang="en-US" baseline="30000" dirty="0"/>
                        <a:t>-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aq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8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68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5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0.033 -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3645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5FC5C-B081-43ED-8ADC-D70CDDAE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4B59-B779-4AA3-BC11-96ED1AF3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61DD-B917-445A-9792-1F9C7C30A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Definition:  </a:t>
            </a:r>
          </a:p>
          <a:p>
            <a:pPr lvl="1"/>
            <a:r>
              <a:rPr lang="en-US" dirty="0"/>
              <a:t>A solution that contains substantial amounts of a compound in both its protonated and deprotonated forms that is resistant to pH changes as a result</a:t>
            </a:r>
          </a:p>
          <a:p>
            <a:r>
              <a:rPr lang="en-US" dirty="0"/>
              <a:t>Perfect/Ideal Buffer:</a:t>
            </a:r>
          </a:p>
          <a:p>
            <a:pPr lvl="1"/>
            <a:r>
              <a:rPr lang="en-US" dirty="0" err="1"/>
              <a:t>pKa</a:t>
            </a:r>
            <a:r>
              <a:rPr lang="en-US" dirty="0"/>
              <a:t> = desired pH</a:t>
            </a:r>
          </a:p>
          <a:p>
            <a:pPr lvl="1"/>
            <a:r>
              <a:rPr lang="en-US" dirty="0"/>
              <a:t>Contains equal amounts of acid and base</a:t>
            </a:r>
          </a:p>
          <a:p>
            <a:r>
              <a:rPr lang="en-US" dirty="0"/>
              <a:t>Buffer capacity:</a:t>
            </a:r>
          </a:p>
          <a:p>
            <a:pPr lvl="1"/>
            <a:r>
              <a:rPr lang="en-US" dirty="0"/>
              <a:t>The total amount of acid or base that can be added to the buffer before neutralizing all of one of the forms of the compound</a:t>
            </a:r>
          </a:p>
          <a:p>
            <a:pPr lvl="1"/>
            <a:r>
              <a:rPr lang="en-US" dirty="0"/>
              <a:t>For equal volume solutions, more conc = higher capacity</a:t>
            </a:r>
          </a:p>
          <a:p>
            <a:pPr lvl="1"/>
            <a:r>
              <a:rPr lang="en-US" dirty="0"/>
              <a:t>For equal conc., greater volume = higher capacity</a:t>
            </a:r>
          </a:p>
          <a:p>
            <a:r>
              <a:rPr lang="en-US" dirty="0"/>
              <a:t>2 main ways to make a buffer: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Mix the conjugate pair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Partial neutralization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48A0-921D-443E-9E75-D181333F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51FA-4AFA-426F-90F3-D0E0EDE1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has the greater buffer capacity?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FF70-6B2B-475C-B3F6-73BB22E8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mL mixture that is .2 M NH</a:t>
            </a:r>
            <a:r>
              <a:rPr lang="en-US" baseline="-25000" dirty="0"/>
              <a:t>4</a:t>
            </a:r>
            <a:r>
              <a:rPr lang="en-US" dirty="0"/>
              <a:t>Br and .3 M NH</a:t>
            </a:r>
            <a:r>
              <a:rPr lang="en-US" baseline="-25000" dirty="0"/>
              <a:t>3</a:t>
            </a:r>
          </a:p>
          <a:p>
            <a:r>
              <a:rPr lang="en-US" dirty="0"/>
              <a:t>50 mL mixture that is .5 M NH</a:t>
            </a:r>
            <a:r>
              <a:rPr lang="en-US" baseline="-25000" dirty="0"/>
              <a:t>4</a:t>
            </a:r>
            <a:r>
              <a:rPr lang="en-US" dirty="0"/>
              <a:t>Br and .6 M NH</a:t>
            </a:r>
            <a:r>
              <a:rPr lang="en-US" baseline="-25000" dirty="0"/>
              <a:t>3</a:t>
            </a:r>
          </a:p>
          <a:p>
            <a:r>
              <a:rPr lang="en-US" dirty="0"/>
              <a:t>There is more “stuff” to react away, thus it can resist the change for longer.</a:t>
            </a:r>
          </a:p>
          <a:p>
            <a:r>
              <a:rPr lang="en-US" dirty="0"/>
              <a:t>Remember:  if the volumes are the same, the higher concentration will have the higher capacity</a:t>
            </a:r>
          </a:p>
          <a:p>
            <a:r>
              <a:rPr lang="en-US" dirty="0"/>
              <a:t>Capacity measures how well it can resist a change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27675-7716-4EA2-BF83-B5A6BA623626}"/>
              </a:ext>
            </a:extLst>
          </p:cNvPr>
          <p:cNvSpPr/>
          <p:nvPr/>
        </p:nvSpPr>
        <p:spPr>
          <a:xfrm>
            <a:off x="1106905" y="2374232"/>
            <a:ext cx="6914148" cy="44917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56700-D09D-4566-9DB2-A998408B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B274-3544-48F1-B501-9AF614E9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buffers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8DC5F-EDB0-4CB0-B165-24DC010CD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Mix the conjugate pairs</a:t>
                </a:r>
              </a:p>
              <a:p>
                <a:pPr lvl="1"/>
                <a:r>
                  <a:rPr lang="en-US" dirty="0"/>
                  <a:t>Get HA and the salt </a:t>
                </a:r>
                <a:r>
                  <a:rPr lang="en-US" dirty="0" err="1"/>
                  <a:t>NaA</a:t>
                </a:r>
                <a:endParaRPr lang="en-US" dirty="0"/>
              </a:p>
              <a:p>
                <a:pPr lvl="1"/>
                <a:r>
                  <a:rPr lang="en-US" dirty="0"/>
                  <a:t>Get B and the salt </a:t>
                </a:r>
                <a:r>
                  <a:rPr lang="en-US" dirty="0" err="1"/>
                  <a:t>BHCl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Partial neutralization of HA or B (what’s usually done in a lab)</a:t>
                </a:r>
              </a:p>
              <a:p>
                <a:pPr lvl="1"/>
                <a:r>
                  <a:rPr lang="en-US" dirty="0"/>
                  <a:t>Use the stock to make its own conjugate</a:t>
                </a:r>
              </a:p>
              <a:p>
                <a:pPr lvl="1"/>
                <a:r>
                  <a:rPr lang="en-US" dirty="0"/>
                  <a:t>Add strong acid/base in a limiting amount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𝐻𝐶𝑙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Treat this like a limiting reaction problem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8DC5F-EDB0-4CB0-B165-24DC010CD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4FC6F-2A84-41DC-AAB7-CA1CAAA8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D99E-75D5-4F71-A34E-28F049A3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buffer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09BD-9634-4D3D-8454-E73ECA47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some mixture of an acid or base and its conjugate</a:t>
            </a:r>
          </a:p>
          <a:p>
            <a:r>
              <a:rPr lang="en-US" dirty="0"/>
              <a:t>Remember:  pH is a measure of the H+ concentration</a:t>
            </a:r>
          </a:p>
          <a:p>
            <a:r>
              <a:rPr lang="en-US" dirty="0"/>
              <a:t>If we add a strong acid, the added proton is neutralized by the weak base, and is converted to weak acid</a:t>
            </a:r>
          </a:p>
          <a:p>
            <a:r>
              <a:rPr lang="en-US" dirty="0"/>
              <a:t>If we add a strong base, the weak acid neutralizes the strong base and converts to the weak base</a:t>
            </a:r>
          </a:p>
          <a:p>
            <a:r>
              <a:rPr lang="en-US" dirty="0"/>
              <a:t>We basically turn strong acids and bases to weak ones, where some quantity is protonated, thus minimizing the change to the overall H+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DCC94-02FB-45C9-8876-3937D8C0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2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EA8E-1340-4EF7-BC65-EDE285D9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 always help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61D9D3C4-FE12-4B08-8AD3-34F4A6091B51}"/>
              </a:ext>
            </a:extLst>
          </p:cNvPr>
          <p:cNvSpPr/>
          <p:nvPr/>
        </p:nvSpPr>
        <p:spPr>
          <a:xfrm>
            <a:off x="4689445" y="3734499"/>
            <a:ext cx="2164360" cy="1954635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419B6230-63B3-4C57-8E8C-D351143C3E13}"/>
              </a:ext>
            </a:extLst>
          </p:cNvPr>
          <p:cNvSpPr/>
          <p:nvPr/>
        </p:nvSpPr>
        <p:spPr>
          <a:xfrm>
            <a:off x="4689445" y="2424418"/>
            <a:ext cx="2164360" cy="1954635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98315-7971-4742-B68A-6AD78BE120E5}"/>
              </a:ext>
            </a:extLst>
          </p:cNvPr>
          <p:cNvSpPr txBox="1"/>
          <p:nvPr/>
        </p:nvSpPr>
        <p:spPr>
          <a:xfrm>
            <a:off x="5403766" y="3134514"/>
            <a:ext cx="788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Weak acid</a:t>
            </a:r>
          </a:p>
          <a:p>
            <a:pPr algn="ctr"/>
            <a:r>
              <a:rPr lang="en-US" dirty="0"/>
              <a:t>(HA)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C9824-5C52-4139-82DF-ED439BC58B0D}"/>
              </a:ext>
            </a:extLst>
          </p:cNvPr>
          <p:cNvSpPr txBox="1"/>
          <p:nvPr/>
        </p:nvSpPr>
        <p:spPr>
          <a:xfrm>
            <a:off x="5377342" y="4702217"/>
            <a:ext cx="788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Conj. Base</a:t>
            </a:r>
          </a:p>
          <a:p>
            <a:pPr algn="ctr"/>
            <a:r>
              <a:rPr lang="en-US" dirty="0"/>
              <a:t>(A-)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D0B2F4-CC0A-4A83-A498-9E467F909DAD}"/>
              </a:ext>
            </a:extLst>
          </p:cNvPr>
          <p:cNvCxnSpPr/>
          <p:nvPr/>
        </p:nvCxnSpPr>
        <p:spPr>
          <a:xfrm>
            <a:off x="6929306" y="4048066"/>
            <a:ext cx="17197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F89B5C-2047-4FB3-BC89-8D14041B9138}"/>
              </a:ext>
            </a:extLst>
          </p:cNvPr>
          <p:cNvCxnSpPr>
            <a:cxnSpLocks/>
          </p:cNvCxnSpPr>
          <p:nvPr/>
        </p:nvCxnSpPr>
        <p:spPr>
          <a:xfrm rot="10800000">
            <a:off x="2887210" y="4048066"/>
            <a:ext cx="17197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166540-A686-484C-91B7-33B05949AEDF}"/>
              </a:ext>
            </a:extLst>
          </p:cNvPr>
          <p:cNvGrpSpPr/>
          <p:nvPr/>
        </p:nvGrpSpPr>
        <p:grpSpPr>
          <a:xfrm>
            <a:off x="8724551" y="2424417"/>
            <a:ext cx="2164360" cy="3264716"/>
            <a:chOff x="8724551" y="2424417"/>
            <a:chExt cx="2164360" cy="3264716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661C784B-1DBD-45AB-A3D9-43FECEF2F2C2}"/>
                </a:ext>
              </a:extLst>
            </p:cNvPr>
            <p:cNvSpPr/>
            <p:nvPr/>
          </p:nvSpPr>
          <p:spPr>
            <a:xfrm>
              <a:off x="8724551" y="3734498"/>
              <a:ext cx="2164360" cy="1954635"/>
            </a:xfrm>
            <a:prstGeom prst="flowChartMagneticDisk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DCB58253-1B44-405B-B75C-A89479FA9254}"/>
                </a:ext>
              </a:extLst>
            </p:cNvPr>
            <p:cNvSpPr/>
            <p:nvPr/>
          </p:nvSpPr>
          <p:spPr>
            <a:xfrm>
              <a:off x="8724551" y="2424417"/>
              <a:ext cx="2164360" cy="2343525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34F106-AC32-4494-885F-ACFBAB29D10C}"/>
                </a:ext>
              </a:extLst>
            </p:cNvPr>
            <p:cNvSpPr txBox="1"/>
            <p:nvPr/>
          </p:nvSpPr>
          <p:spPr>
            <a:xfrm>
              <a:off x="9412448" y="3134514"/>
              <a:ext cx="7885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Weak acid</a:t>
              </a:r>
            </a:p>
            <a:p>
              <a:pPr algn="ctr"/>
              <a:r>
                <a:rPr lang="en-US" dirty="0"/>
                <a:t>(HA)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443AED-BB10-4026-9B62-C719C7BA1578}"/>
                </a:ext>
              </a:extLst>
            </p:cNvPr>
            <p:cNvSpPr txBox="1"/>
            <p:nvPr/>
          </p:nvSpPr>
          <p:spPr>
            <a:xfrm>
              <a:off x="9412448" y="4702216"/>
              <a:ext cx="7885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Conj. Base</a:t>
              </a:r>
            </a:p>
            <a:p>
              <a:pPr algn="ctr"/>
              <a:r>
                <a:rPr lang="en-US" dirty="0"/>
                <a:t>(A-)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4571A7-9903-49E9-B38C-D022ABDA1C85}"/>
              </a:ext>
            </a:extLst>
          </p:cNvPr>
          <p:cNvGrpSpPr/>
          <p:nvPr/>
        </p:nvGrpSpPr>
        <p:grpSpPr>
          <a:xfrm>
            <a:off x="654339" y="2424417"/>
            <a:ext cx="2164360" cy="3264716"/>
            <a:chOff x="654339" y="2424417"/>
            <a:chExt cx="2164360" cy="3264716"/>
          </a:xfrm>
        </p:grpSpPr>
        <p:sp>
          <p:nvSpPr>
            <p:cNvPr id="15" name="Flowchart: Magnetic Disk 14">
              <a:extLst>
                <a:ext uri="{FF2B5EF4-FFF2-40B4-BE49-F238E27FC236}">
                  <a16:creationId xmlns:a16="http://schemas.microsoft.com/office/drawing/2014/main" id="{B0BD4BA2-15B1-457F-AD98-A49C82EC5F6B}"/>
                </a:ext>
              </a:extLst>
            </p:cNvPr>
            <p:cNvSpPr/>
            <p:nvPr/>
          </p:nvSpPr>
          <p:spPr>
            <a:xfrm>
              <a:off x="654339" y="3256388"/>
              <a:ext cx="2164360" cy="2432745"/>
            </a:xfrm>
            <a:prstGeom prst="flowChartMagneticDisk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5CA8B15D-7BA3-41FC-BEE9-BAB238F9137B}"/>
                </a:ext>
              </a:extLst>
            </p:cNvPr>
            <p:cNvSpPr/>
            <p:nvPr/>
          </p:nvSpPr>
          <p:spPr>
            <a:xfrm>
              <a:off x="654339" y="2424417"/>
              <a:ext cx="2164360" cy="1633428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30E3FF-F029-46C7-8612-B515D844D4C2}"/>
                </a:ext>
              </a:extLst>
            </p:cNvPr>
            <p:cNvSpPr txBox="1"/>
            <p:nvPr/>
          </p:nvSpPr>
          <p:spPr>
            <a:xfrm>
              <a:off x="1364607" y="3140473"/>
              <a:ext cx="7885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Weak acid</a:t>
              </a:r>
            </a:p>
            <a:p>
              <a:pPr algn="ctr"/>
              <a:r>
                <a:rPr lang="en-US" dirty="0"/>
                <a:t>(HA)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300282-4B58-4206-9B49-22CAB159718E}"/>
                </a:ext>
              </a:extLst>
            </p:cNvPr>
            <p:cNvSpPr txBox="1"/>
            <p:nvPr/>
          </p:nvSpPr>
          <p:spPr>
            <a:xfrm>
              <a:off x="1342236" y="4702215"/>
              <a:ext cx="7885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Conj. Base</a:t>
              </a:r>
            </a:p>
            <a:p>
              <a:pPr algn="ctr"/>
              <a:r>
                <a:rPr lang="en-US" dirty="0"/>
                <a:t>(A-)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55A5-0A66-430C-8892-D251128CA602}"/>
              </a:ext>
            </a:extLst>
          </p:cNvPr>
          <p:cNvCxnSpPr/>
          <p:nvPr/>
        </p:nvCxnSpPr>
        <p:spPr>
          <a:xfrm>
            <a:off x="65314" y="4379053"/>
            <a:ext cx="121266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13A147-8ACF-4B20-8340-183E0DE081C0}"/>
              </a:ext>
            </a:extLst>
          </p:cNvPr>
          <p:cNvSpPr txBox="1"/>
          <p:nvPr/>
        </p:nvSpPr>
        <p:spPr>
          <a:xfrm>
            <a:off x="7210680" y="3124736"/>
            <a:ext cx="1156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strong acid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B94F1B-5295-48B8-B7A8-1DE93854325E}"/>
              </a:ext>
            </a:extLst>
          </p:cNvPr>
          <p:cNvSpPr txBox="1"/>
          <p:nvPr/>
        </p:nvSpPr>
        <p:spPr>
          <a:xfrm>
            <a:off x="3175289" y="3112485"/>
            <a:ext cx="1156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strong base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D75EE5-527F-47DA-AEFB-145AE43D88AA}"/>
                  </a:ext>
                </a:extLst>
              </p:cNvPr>
              <p:cNvSpPr txBox="1"/>
              <p:nvPr/>
            </p:nvSpPr>
            <p:spPr>
              <a:xfrm>
                <a:off x="4284625" y="5820669"/>
                <a:ext cx="3026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D75EE5-527F-47DA-AEFB-145AE43D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25" y="5820669"/>
                <a:ext cx="30268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45C078E-CC5A-416F-90E3-3CE72E49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14A6-24C9-40F5-901B-DCC398FA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Henderson-Hasselbalch (H-H) </a:t>
            </a:r>
            <a:r>
              <a:rPr lang="en-US" dirty="0" err="1"/>
              <a:t>Eqn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9AC09-6E1C-46E3-852E-203A0F169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Relates concentrations of protonated and deprotonated forms</a:t>
                </a:r>
              </a:p>
              <a:p>
                <a:r>
                  <a:rPr lang="en-US" dirty="0"/>
                  <a:t>Predicts the pH of a buffer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𝐻𝐴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Also works for bases and </a:t>
                </a:r>
                <a:r>
                  <a:rPr lang="en-US" dirty="0" err="1"/>
                  <a:t>Kb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𝑝𝑂𝐻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Which goes in the numerator?  Remember:  Products over reactants!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𝐻𝐶𝑙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9AC09-6E1C-46E3-852E-203A0F169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4C9DC-3422-4C36-8A80-DF35D40B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1B7-3472-42FE-AB83-8FDDF119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H-H </a:t>
            </a:r>
            <a:r>
              <a:rPr lang="en-US" dirty="0" err="1"/>
              <a:t>Eqn</a:t>
            </a:r>
            <a:r>
              <a:rPr lang="en-US" dirty="0"/>
              <a:t>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A1E20-A49D-49E0-A589-02A465C28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Calculate the pH of a buffer solution that is .45 M in NH</a:t>
                </a:r>
                <a:r>
                  <a:rPr lang="en-US" baseline="-25000" dirty="0"/>
                  <a:t>4</a:t>
                </a:r>
                <a:r>
                  <a:rPr lang="en-US" dirty="0"/>
                  <a:t>Cl and .15 M in NH</a:t>
                </a:r>
                <a:r>
                  <a:rPr lang="en-US" baseline="-25000" dirty="0"/>
                  <a:t>3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=1.8∗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we don’t care about the volume!</a:t>
                </a:r>
              </a:p>
              <a:p>
                <a:r>
                  <a:rPr lang="en-US" dirty="0"/>
                  <a:t>From </a:t>
                </a:r>
                <a:r>
                  <a:rPr lang="en-US" dirty="0" err="1"/>
                  <a:t>Kb</a:t>
                </a:r>
                <a:r>
                  <a:rPr lang="en-US" dirty="0"/>
                  <a:t>, 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=9.25</m:t>
                    </m:r>
                  </m:oMath>
                </a14:m>
                <a:r>
                  <a:rPr lang="en-US" dirty="0"/>
                  <a:t> for NH</a:t>
                </a:r>
                <a:r>
                  <a:rPr lang="en-US" baseline="-25000" dirty="0"/>
                  <a:t>3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𝑏𝑎𝑠𝑒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𝑎𝑐𝑖𝑑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=9.25+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.45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=8.77</m:t>
                    </m:r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A1E20-A49D-49E0-A589-02A465C28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58701-1E67-4C0D-B956-6454E77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3-CD67-4BDF-82DB-3D5FCA5A49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1701</Words>
  <Application>Microsoft Office PowerPoint</Application>
  <PresentationFormat>Widescreen</PresentationFormat>
  <Paragraphs>249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Buffers and Titrations Review</vt:lpstr>
      <vt:lpstr>Important acid and base eqns. and defs.</vt:lpstr>
      <vt:lpstr>Buffers</vt:lpstr>
      <vt:lpstr>Which of the following has the greater buffer capacity?</vt:lpstr>
      <vt:lpstr>Making buffers</vt:lpstr>
      <vt:lpstr>How a buffer works</vt:lpstr>
      <vt:lpstr>Pictures always help</vt:lpstr>
      <vt:lpstr>Henderson-Hasselbalch (H-H) Eqn</vt:lpstr>
      <vt:lpstr>H-H Eqn practice</vt:lpstr>
      <vt:lpstr>H-H practice (cont)</vt:lpstr>
      <vt:lpstr>Titration</vt:lpstr>
      <vt:lpstr>Titration (cont.)</vt:lpstr>
      <vt:lpstr>Indicators</vt:lpstr>
      <vt:lpstr>Protonated state</vt:lpstr>
      <vt:lpstr>Polyprotic acids</vt:lpstr>
      <vt:lpstr>Titration curve for a polyprotic</vt:lpstr>
      <vt:lpstr>A long titration problem</vt:lpstr>
      <vt:lpstr>A long titration problem (10 mL)</vt:lpstr>
      <vt:lpstr>A long titration problem (25 mL)</vt:lpstr>
      <vt:lpstr>A long titration problem (50 mL)</vt:lpstr>
      <vt:lpstr>A long titration problem (75 mL)</vt:lpstr>
      <vt:lpstr>A long titration problem (100 mL)</vt:lpstr>
      <vt:lpstr>A long titration problem (100 mL)</vt:lpstr>
      <vt:lpstr>A long titration problem (100 mL)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Buffers Review</dc:title>
  <dc:creator>Geoffrey Geberth</dc:creator>
  <cp:lastModifiedBy>Geoffrey Geberth</cp:lastModifiedBy>
  <cp:revision>23</cp:revision>
  <dcterms:created xsi:type="dcterms:W3CDTF">2018-10-29T01:18:50Z</dcterms:created>
  <dcterms:modified xsi:type="dcterms:W3CDTF">2018-10-29T17:57:49Z</dcterms:modified>
</cp:coreProperties>
</file>